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notesMasterIdLst>
    <p:notesMasterId r:id="rId14"/>
  </p:notesMasterIdLst>
  <p:sldIdLst>
    <p:sldId id="256" r:id="rId2"/>
    <p:sldId id="257" r:id="rId3"/>
    <p:sldId id="265" r:id="rId4"/>
    <p:sldId id="259" r:id="rId5"/>
    <p:sldId id="260" r:id="rId6"/>
    <p:sldId id="258" r:id="rId7"/>
    <p:sldId id="261" r:id="rId8"/>
    <p:sldId id="266" r:id="rId9"/>
    <p:sldId id="262" r:id="rId10"/>
    <p:sldId id="263" r:id="rId11"/>
    <p:sldId id="264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037"/>
    <p:restoredTop sz="94752"/>
  </p:normalViewPr>
  <p:slideViewPr>
    <p:cSldViewPr snapToGrid="0">
      <p:cViewPr varScale="1">
        <p:scale>
          <a:sx n="84" d="100"/>
          <a:sy n="84" d="100"/>
        </p:scale>
        <p:origin x="114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F5154-CB1F-584D-9948-7DD474C2D4E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07AE8-010F-D44E-B5B8-9CE29787F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30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07AE8-010F-D44E-B5B8-9CE29787F4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2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07AE8-010F-D44E-B5B8-9CE29787F4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4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background context/motivation slide before this one? See Ojha et al 2018 1</a:t>
            </a:r>
            <a:r>
              <a:rPr lang="en-US" baseline="30000" dirty="0"/>
              <a:t>st</a:t>
            </a:r>
            <a:r>
              <a:rPr lang="en-US" dirty="0"/>
              <a:t> paragraph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07AE8-010F-D44E-B5B8-9CE29787F4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04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slide: Ojha et al 2018 3</a:t>
            </a:r>
            <a:r>
              <a:rPr lang="en-US" baseline="30000" dirty="0"/>
              <a:t>rd</a:t>
            </a:r>
            <a:r>
              <a:rPr lang="en-US" dirty="0"/>
              <a:t> paragraph (volcanic ash and explosive volcanic deposits, fragmentation of local rocks from impact cratering. Lack of water and active volcanism on modern Mars)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Volcanos produce a “wide size range of deposits” – stay away from the word “ash” and “</a:t>
            </a:r>
            <a:r>
              <a:rPr lang="en-US" dirty="0" err="1"/>
              <a:t>pyroclastics</a:t>
            </a:r>
            <a:r>
              <a:rPr lang="en-US" dirty="0"/>
              <a:t>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07AE8-010F-D44E-B5B8-9CE29787F4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8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terrestrial evidence, left terrestrial right mars?</a:t>
            </a:r>
          </a:p>
          <a:p>
            <a:r>
              <a:rPr lang="en-US" dirty="0"/>
              <a:t>Add figure number and citation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07AE8-010F-D44E-B5B8-9CE29787F4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75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zoomed-in, less grains to highlight roundness vs angularity</a:t>
            </a:r>
          </a:p>
          <a:p>
            <a:endParaRPr lang="en-US" dirty="0"/>
          </a:p>
          <a:p>
            <a:r>
              <a:rPr lang="en-US" dirty="0"/>
              <a:t>Sources, sources, sources.</a:t>
            </a:r>
          </a:p>
          <a:p>
            <a:r>
              <a:rPr lang="en-US" dirty="0"/>
              <a:t>REPLACE PICTURES: Zoomed-in for CPSD and PCT</a:t>
            </a:r>
          </a:p>
          <a:p>
            <a:r>
              <a:rPr lang="en-US" dirty="0"/>
              <a:t>Is ”iron-rich” relevant in this context?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07AE8-010F-D44E-B5B8-9CE29787F4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35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07AE8-010F-D44E-B5B8-9CE29787F4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07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Effects of pressure are negligible, relative collision velocities provide meaningful results, as long as collisions are occurring we’re seeing dust production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07AE8-010F-D44E-B5B8-9CE29787F4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2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images of all 4 CPSD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07AE8-010F-D44E-B5B8-9CE29787F4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18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flow chart will set up the results with the time stamps on the next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07AE8-010F-D44E-B5B8-9CE29787F4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22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09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30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01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51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51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4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49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6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16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85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1"/>
            <a:ext cx="10363200" cy="11875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559171"/>
            <a:ext cx="10363200" cy="3382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F07CD3FD-BE54-4400-942B-C6C15AA73DF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9B62C-3402-4623-9A7C-AA048B56F8C3}"/>
              </a:ext>
            </a:extLst>
          </p:cNvPr>
          <p:cNvCxnSpPr>
            <a:cxnSpLocks/>
          </p:cNvCxnSpPr>
          <p:nvPr/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88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11" r:id="rId6"/>
    <p:sldLayoutId id="2147483706" r:id="rId7"/>
    <p:sldLayoutId id="2147483707" r:id="rId8"/>
    <p:sldLayoutId id="2147483708" r:id="rId9"/>
    <p:sldLayoutId id="2147483710" r:id="rId10"/>
    <p:sldLayoutId id="214748370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6B9231A-B34B-4A29-A6AC-532E1EE81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A9B0E-37E0-2185-0B96-DAA905A1B2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6874" b="36877"/>
          <a:stretch/>
        </p:blipFill>
        <p:spPr>
          <a:xfrm>
            <a:off x="20" y="152"/>
            <a:ext cx="12191980" cy="68578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44667E-C582-CEDB-C990-11429D82A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7" y="1371600"/>
            <a:ext cx="10267507" cy="1101007"/>
          </a:xfrm>
        </p:spPr>
        <p:txBody>
          <a:bodyPr anchor="t">
            <a:no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Mars Dust: Where does it come from?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66325C-B8F5-F335-A7E0-8F34258F89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599" y="2276672"/>
            <a:ext cx="9937231" cy="391869"/>
          </a:xfrm>
        </p:spPr>
        <p:txBody>
          <a:bodyPr anchor="b">
            <a:norm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Rachel L. Fry</a:t>
            </a:r>
            <a:r>
              <a:rPr lang="en-US" sz="1600" baseline="30000" dirty="0">
                <a:solidFill>
                  <a:srgbClr val="FFFFFF"/>
                </a:solidFill>
              </a:rPr>
              <a:t>1 </a:t>
            </a:r>
            <a:r>
              <a:rPr lang="en-US" sz="1600" dirty="0">
                <a:solidFill>
                  <a:srgbClr val="FFFFFF"/>
                </a:solidFill>
              </a:rPr>
              <a:t>(rlf266@nau.edu), Dr. Devon Burr</a:t>
            </a:r>
            <a:r>
              <a:rPr lang="en-US" sz="1600" baseline="30000" dirty="0">
                <a:solidFill>
                  <a:srgbClr val="FFFFFF"/>
                </a:solidFill>
              </a:rPr>
              <a:t>2</a:t>
            </a:r>
            <a:r>
              <a:rPr lang="en-US" sz="1600" dirty="0">
                <a:solidFill>
                  <a:srgbClr val="FFFFFF"/>
                </a:solidFill>
              </a:rPr>
              <a:t>, Anna Baker</a:t>
            </a:r>
            <a:r>
              <a:rPr lang="en-US" sz="1600" baseline="30000" dirty="0">
                <a:solidFill>
                  <a:srgbClr val="FFFFFF"/>
                </a:solidFill>
              </a:rPr>
              <a:t>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CE0765-E93C-4D37-9D5F-D464EFB10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CDE718E5-FF52-89ED-B124-FF9EAB5B550C}"/>
              </a:ext>
            </a:extLst>
          </p:cNvPr>
          <p:cNvSpPr txBox="1">
            <a:spLocks/>
          </p:cNvSpPr>
          <p:nvPr/>
        </p:nvSpPr>
        <p:spPr>
          <a:xfrm>
            <a:off x="990599" y="2734760"/>
            <a:ext cx="10742427" cy="6871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None/>
              <a:defRPr sz="1800" b="1" kern="1200" cap="all" spc="3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aseline="30000" dirty="0">
                <a:solidFill>
                  <a:srgbClr val="FFFFFF"/>
                </a:solidFill>
              </a:rPr>
              <a:t>1</a:t>
            </a:r>
            <a:r>
              <a:rPr lang="en-US" sz="800" dirty="0">
                <a:solidFill>
                  <a:srgbClr val="FFFFFF"/>
                </a:solidFill>
              </a:rPr>
              <a:t>Northern Arizona University, Department of Applied Physics and Materials Science, Flagstaff, AZ</a:t>
            </a:r>
          </a:p>
          <a:p>
            <a:r>
              <a:rPr lang="en-US" sz="800" baseline="30000" dirty="0">
                <a:solidFill>
                  <a:srgbClr val="FFFFFF"/>
                </a:solidFill>
              </a:rPr>
              <a:t>2</a:t>
            </a:r>
            <a:r>
              <a:rPr lang="en-US" sz="800" dirty="0">
                <a:solidFill>
                  <a:srgbClr val="FFFFFF"/>
                </a:solidFill>
              </a:rPr>
              <a:t>Northern Arizona University, Department of Astronomy and Planetary Science, Flagstaff, AZ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4D6EE3-0668-CC68-2F22-545D12A7E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9708" y="5254285"/>
            <a:ext cx="976225" cy="15115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833620-BAC9-138E-914F-AA1F203E8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67" y="5254285"/>
            <a:ext cx="2636466" cy="151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3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DB412-2324-41B5-8EC6-884C9AFDD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the MAE is iterative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6AFE2-12E0-3034-E621-2760A2CFB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5414697"/>
            <a:ext cx="10363200" cy="118757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Sediment is run through the mill until a steady state is reached</a:t>
            </a:r>
          </a:p>
          <a:p>
            <a:pPr lvl="1"/>
            <a:r>
              <a:rPr lang="en-US" dirty="0"/>
              <a:t>Roundness value</a:t>
            </a:r>
          </a:p>
          <a:p>
            <a:pPr lvl="1"/>
            <a:r>
              <a:rPr lang="en-US" dirty="0"/>
              <a:t>Change in mass</a:t>
            </a:r>
          </a:p>
        </p:txBody>
      </p:sp>
      <p:pic>
        <p:nvPicPr>
          <p:cNvPr id="4" name="Picture 3" descr="A diagram of a flowchart&#10;&#10;Description automatically generated">
            <a:extLst>
              <a:ext uri="{FF2B5EF4-FFF2-40B4-BE49-F238E27FC236}">
                <a16:creationId xmlns:a16="http://schemas.microsoft.com/office/drawing/2014/main" id="{9D0C479D-C118-AB0C-D437-0C0727774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638" y="2076385"/>
            <a:ext cx="8976723" cy="33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36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B98E2C-9BE8-43E6-8F9C-665C05909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4079987" cy="131444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Dust production is confirmed via mass loss for Pisgah Crater Tephra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16C7CA-1FD7-033A-A2D8-8AE934819D56}"/>
              </a:ext>
            </a:extLst>
          </p:cNvPr>
          <p:cNvSpPr txBox="1"/>
          <p:nvPr/>
        </p:nvSpPr>
        <p:spPr>
          <a:xfrm>
            <a:off x="914400" y="2852928"/>
            <a:ext cx="4079988" cy="3447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SzPct val="87000"/>
              <a:buFont typeface="Arial" panose="020B0604020202020204" pitchFamily="34" charset="0"/>
              <a:buChar char="•"/>
            </a:pPr>
            <a:r>
              <a:rPr lang="en-US" dirty="0"/>
              <a:t>15 hours of abrasion time</a:t>
            </a:r>
            <a:endParaRPr lang="en-US"/>
          </a:p>
          <a:p>
            <a:pPr>
              <a:lnSpc>
                <a:spcPct val="120000"/>
              </a:lnSpc>
              <a:spcAft>
                <a:spcPts val="600"/>
              </a:spcAft>
              <a:buSzPct val="87000"/>
              <a:buFont typeface="Arial" panose="020B0604020202020204" pitchFamily="34" charset="0"/>
              <a:buChar char="•"/>
            </a:pPr>
            <a:r>
              <a:rPr lang="en-US" dirty="0"/>
              <a:t>15% of total mass comminuted to dust</a:t>
            </a:r>
            <a:endParaRPr lang="en-US"/>
          </a:p>
          <a:p>
            <a:pPr>
              <a:lnSpc>
                <a:spcPct val="120000"/>
              </a:lnSpc>
              <a:spcAft>
                <a:spcPts val="600"/>
              </a:spcAft>
              <a:buSzPct val="87000"/>
              <a:buFont typeface="Arial" panose="020B0604020202020204" pitchFamily="34" charset="0"/>
              <a:buChar char="•"/>
            </a:pPr>
            <a:r>
              <a:rPr lang="en-US" dirty="0"/>
              <a:t>Not yet reached mass loss steady-state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F21F34-D94B-03E1-B54E-ED59E1249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748569" y="1846703"/>
            <a:ext cx="5799963" cy="324798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421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A624A-7261-CD6B-04DE-83DA8C248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08470-9208-EEC8-D381-78A5EA635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134316"/>
            <a:ext cx="10580914" cy="1485962"/>
          </a:xfrm>
        </p:spPr>
        <p:txBody>
          <a:bodyPr/>
          <a:lstStyle/>
          <a:p>
            <a:r>
              <a:rPr lang="en-US"/>
              <a:t>All 4 variations of Coral Pink Sand Dune sediment will be tested and analyzed</a:t>
            </a:r>
          </a:p>
          <a:p>
            <a:r>
              <a:rPr lang="en-US"/>
              <a:t>Mass loss results will be included for additional Mars-analog and monomineralic sediments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187056-FDA2-7066-F4F3-41F77CD7BD5D}"/>
              </a:ext>
            </a:extLst>
          </p:cNvPr>
          <p:cNvSpPr txBox="1">
            <a:spLocks/>
          </p:cNvSpPr>
          <p:nvPr/>
        </p:nvSpPr>
        <p:spPr>
          <a:xfrm>
            <a:off x="914400" y="3705045"/>
            <a:ext cx="10363200" cy="11875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Thank you!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7130AD-06EA-C4B0-AA53-A9320CA69D1F}"/>
              </a:ext>
            </a:extLst>
          </p:cNvPr>
          <p:cNvSpPr txBox="1"/>
          <p:nvPr/>
        </p:nvSpPr>
        <p:spPr>
          <a:xfrm>
            <a:off x="914400" y="4427119"/>
            <a:ext cx="1085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 you to Dr. Devon Burr, Anna Baker, Paloma Davidson, Vernon Rich of Rich Precision Fabrication Inc., and the Arizona Space Grant Consortium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394B2B-5057-4999-D90F-F37961CD6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254285"/>
            <a:ext cx="2636466" cy="1511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17A057-FC93-39A3-10AE-E3F9D2581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3179" y="5172960"/>
            <a:ext cx="1254101" cy="167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4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-up of the planets&#10;&#10;Description automatically generated">
            <a:extLst>
              <a:ext uri="{FF2B5EF4-FFF2-40B4-BE49-F238E27FC236}">
                <a16:creationId xmlns:a16="http://schemas.microsoft.com/office/drawing/2014/main" id="{B88D1592-92A7-1CBF-8856-DB0EEAF29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353"/>
          <a:stretch/>
        </p:blipFill>
        <p:spPr>
          <a:xfrm>
            <a:off x="312575" y="11"/>
            <a:ext cx="11566849" cy="68579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8390362-5868-4DF6-BD74-91C72884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035382" y="-1298619"/>
            <a:ext cx="4121238" cy="12191998"/>
          </a:xfrm>
          <a:prstGeom prst="rect">
            <a:avLst/>
          </a:prstGeom>
          <a:gradFill flip="none" rotWithShape="1">
            <a:gsLst>
              <a:gs pos="36000">
                <a:srgbClr val="000000">
                  <a:alpha val="26000"/>
                </a:srgbClr>
              </a:gs>
              <a:gs pos="0">
                <a:srgbClr val="000000">
                  <a:alpha val="0"/>
                </a:srgbClr>
              </a:gs>
              <a:gs pos="61000">
                <a:srgbClr val="0E0D12">
                  <a:alpha val="58000"/>
                </a:srgbClr>
              </a:gs>
              <a:gs pos="88000">
                <a:srgbClr val="000000">
                  <a:alpha val="5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3A7F2-5DCD-E9ED-6378-5DB447446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12995"/>
            <a:ext cx="6835698" cy="18556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Dust is pervasive on Mars…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5C8BF2-C035-4BFF-8802-A39723834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2570" y="5821999"/>
            <a:ext cx="102088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866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56A28-9B92-2787-D5AD-E69782C91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But its origin is unknown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672009-D81E-D90C-E545-E60CFCB58C1F}"/>
              </a:ext>
            </a:extLst>
          </p:cNvPr>
          <p:cNvSpPr txBox="1">
            <a:spLocks/>
          </p:cNvSpPr>
          <p:nvPr/>
        </p:nvSpPr>
        <p:spPr>
          <a:xfrm>
            <a:off x="170797" y="2268403"/>
            <a:ext cx="3873103" cy="4140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Volcanics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D4FE6D-2E1C-5583-08EA-D8E9ADE5E86F}"/>
              </a:ext>
            </a:extLst>
          </p:cNvPr>
          <p:cNvSpPr txBox="1"/>
          <p:nvPr/>
        </p:nvSpPr>
        <p:spPr>
          <a:xfrm>
            <a:off x="4316348" y="2270140"/>
            <a:ext cx="37048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Impacts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897C35-457F-9516-7C07-4BD210095394}"/>
              </a:ext>
            </a:extLst>
          </p:cNvPr>
          <p:cNvSpPr txBox="1"/>
          <p:nvPr/>
        </p:nvSpPr>
        <p:spPr>
          <a:xfrm>
            <a:off x="8316320" y="2270140"/>
            <a:ext cx="3704882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/>
              <a:t>Wind-blown sand</a:t>
            </a:r>
          </a:p>
        </p:txBody>
      </p:sp>
      <p:pic>
        <p:nvPicPr>
          <p:cNvPr id="8" name="Picture 7" descr="A close-up of a moon&#10;&#10;Description automatically generated">
            <a:extLst>
              <a:ext uri="{FF2B5EF4-FFF2-40B4-BE49-F238E27FC236}">
                <a16:creationId xmlns:a16="http://schemas.microsoft.com/office/drawing/2014/main" id="{38BF9EE5-6D0F-AFB5-FC0C-5B6E736C6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348" y="2682500"/>
            <a:ext cx="3704882" cy="3750906"/>
          </a:xfrm>
          <a:prstGeom prst="rect">
            <a:avLst/>
          </a:prstGeom>
        </p:spPr>
      </p:pic>
      <p:pic>
        <p:nvPicPr>
          <p:cNvPr id="10" name="Picture 9" descr="A map of a planet&#10;&#10;Description automatically generated">
            <a:extLst>
              <a:ext uri="{FF2B5EF4-FFF2-40B4-BE49-F238E27FC236}">
                <a16:creationId xmlns:a16="http://schemas.microsoft.com/office/drawing/2014/main" id="{B59CDB44-5F8E-F385-CF60-876F0748E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98" y="2676505"/>
            <a:ext cx="3873103" cy="3750906"/>
          </a:xfrm>
          <a:prstGeom prst="rect">
            <a:avLst/>
          </a:prstGeom>
        </p:spPr>
      </p:pic>
      <p:pic>
        <p:nvPicPr>
          <p:cNvPr id="12" name="Picture 11" descr="A close-up of a sand dune&#10;&#10;Description automatically generated">
            <a:extLst>
              <a:ext uri="{FF2B5EF4-FFF2-40B4-BE49-F238E27FC236}">
                <a16:creationId xmlns:a16="http://schemas.microsoft.com/office/drawing/2014/main" id="{E92A6677-E39D-9295-7B49-35D34601A9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10" r="13375"/>
          <a:stretch/>
        </p:blipFill>
        <p:spPr>
          <a:xfrm>
            <a:off x="8293680" y="2670250"/>
            <a:ext cx="3727522" cy="3755462"/>
          </a:xfrm>
          <a:prstGeom prst="rect">
            <a:avLst/>
          </a:prstGeom>
        </p:spPr>
      </p:pic>
      <p:sp>
        <p:nvSpPr>
          <p:cNvPr id="13" name="Frame 12">
            <a:extLst>
              <a:ext uri="{FF2B5EF4-FFF2-40B4-BE49-F238E27FC236}">
                <a16:creationId xmlns:a16="http://schemas.microsoft.com/office/drawing/2014/main" id="{EBF8553D-71ED-D825-5BD1-7B577D5A0ED2}"/>
              </a:ext>
            </a:extLst>
          </p:cNvPr>
          <p:cNvSpPr/>
          <p:nvPr/>
        </p:nvSpPr>
        <p:spPr>
          <a:xfrm>
            <a:off x="9125339" y="2268403"/>
            <a:ext cx="2080726" cy="401847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C61782-7011-95F8-A5FC-E4665FAC685D}"/>
              </a:ext>
            </a:extLst>
          </p:cNvPr>
          <p:cNvSpPr txBox="1"/>
          <p:nvPr/>
        </p:nvSpPr>
        <p:spPr>
          <a:xfrm>
            <a:off x="170797" y="6425712"/>
            <a:ext cx="1962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Tharsis</a:t>
            </a:r>
            <a:r>
              <a:rPr lang="en-US" sz="1400" dirty="0"/>
              <a:t> Montes Region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97099E-514D-94A3-AEA5-98744838AE4D}"/>
              </a:ext>
            </a:extLst>
          </p:cNvPr>
          <p:cNvSpPr txBox="1"/>
          <p:nvPr/>
        </p:nvSpPr>
        <p:spPr>
          <a:xfrm>
            <a:off x="4264658" y="6425712"/>
            <a:ext cx="2879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Impact craters and ejecta blankets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362D0B-9321-DBEB-0590-70248CA894EF}"/>
              </a:ext>
            </a:extLst>
          </p:cNvPr>
          <p:cNvSpPr txBox="1"/>
          <p:nvPr/>
        </p:nvSpPr>
        <p:spPr>
          <a:xfrm>
            <a:off x="8203305" y="6433406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Bagnold Dune Field</a:t>
            </a:r>
          </a:p>
        </p:txBody>
      </p:sp>
    </p:spTree>
    <p:extLst>
      <p:ext uri="{BB962C8B-B14F-4D97-AF65-F5344CB8AC3E}">
        <p14:creationId xmlns:p14="http://schemas.microsoft.com/office/powerpoint/2010/main" val="267623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DAF9A-271B-5E76-F4A6-EEAD951F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This modification occurs during aeolian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A9A8B-28EF-1895-EC54-F9BF14F8D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Sand is ubiquitous on Mars</a:t>
            </a:r>
          </a:p>
          <a:p>
            <a:r>
              <a:rPr lang="en-US" dirty="0"/>
              <a:t>Wind has been a dominant process of sediment transport on Mars for 3.6 billion years</a:t>
            </a:r>
          </a:p>
          <a:p>
            <a:r>
              <a:rPr lang="en-US" dirty="0"/>
              <a:t>Wind moves sand via </a:t>
            </a:r>
            <a:r>
              <a:rPr lang="en-US" i="1" dirty="0"/>
              <a:t>saltation</a:t>
            </a:r>
          </a:p>
          <a:p>
            <a:r>
              <a:rPr lang="en-US" dirty="0"/>
              <a:t>On Earth, sand grains undergo collisions with transport</a:t>
            </a:r>
          </a:p>
          <a:p>
            <a:r>
              <a:rPr lang="en-US" dirty="0"/>
              <a:t>These collisions can lead to the release of </a:t>
            </a:r>
            <a:br>
              <a:rPr lang="en-US" dirty="0"/>
            </a:br>
            <a:r>
              <a:rPr lang="en-US" dirty="0"/>
              <a:t>small particles from the grain</a:t>
            </a:r>
          </a:p>
        </p:txBody>
      </p:sp>
      <p:pic>
        <p:nvPicPr>
          <p:cNvPr id="5" name="Picture 4" descr="A diagram of a meteorite&#10;&#10;Description automatically generated">
            <a:extLst>
              <a:ext uri="{FF2B5EF4-FFF2-40B4-BE49-F238E27FC236}">
                <a16:creationId xmlns:a16="http://schemas.microsoft.com/office/drawing/2014/main" id="{5E89E1C5-C152-840E-1CF3-1C28E349D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891" y="4124664"/>
            <a:ext cx="4733408" cy="2358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10EEEE-62E7-EECB-97BA-FA033A969DF4}"/>
              </a:ext>
            </a:extLst>
          </p:cNvPr>
          <p:cNvSpPr txBox="1"/>
          <p:nvPr/>
        </p:nvSpPr>
        <p:spPr>
          <a:xfrm>
            <a:off x="7095891" y="6483005"/>
            <a:ext cx="47334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 dirty="0" err="1"/>
              <a:t>Tatarko</a:t>
            </a:r>
            <a:r>
              <a:rPr lang="en-US" sz="1050" i="1" dirty="0"/>
              <a:t> &amp; Presley (2009). Principles of Wind Erosion and its Control. </a:t>
            </a:r>
          </a:p>
        </p:txBody>
      </p:sp>
    </p:spTree>
    <p:extLst>
      <p:ext uri="{BB962C8B-B14F-4D97-AF65-F5344CB8AC3E}">
        <p14:creationId xmlns:p14="http://schemas.microsoft.com/office/powerpoint/2010/main" val="267136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AFE45-84F5-EE48-5276-AE519E7CC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5" y="1027489"/>
            <a:ext cx="10363200" cy="1187570"/>
          </a:xfrm>
        </p:spPr>
        <p:txBody>
          <a:bodyPr>
            <a:normAutofit fontScale="90000"/>
          </a:bodyPr>
          <a:lstStyle/>
          <a:p>
            <a:r>
              <a:rPr lang="en-US" dirty="0"/>
              <a:t>Dust may be produced during transport by two 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EC648-1FB6-8172-D828-41F8FB614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5" y="2103741"/>
            <a:ext cx="10363200" cy="3382658"/>
          </a:xfrm>
        </p:spPr>
        <p:txBody>
          <a:bodyPr/>
          <a:lstStyle/>
          <a:p>
            <a:r>
              <a:rPr lang="en-US" dirty="0"/>
              <a:t>Angular grains become more rounded with increased transport distance</a:t>
            </a:r>
          </a:p>
          <a:p>
            <a:pPr lvl="1"/>
            <a:r>
              <a:rPr lang="en-US" dirty="0"/>
              <a:t>Break-off of irregularities</a:t>
            </a:r>
            <a:endParaRPr lang="en-US" strike="sngStrike" dirty="0"/>
          </a:p>
          <a:p>
            <a:r>
              <a:rPr lang="en-US" dirty="0"/>
              <a:t>Sand grains can develop iron-rich coatings</a:t>
            </a:r>
          </a:p>
          <a:p>
            <a:pPr lvl="1"/>
            <a:r>
              <a:rPr lang="en-US" dirty="0"/>
              <a:t>Release of dust-sized particles from these coatings</a:t>
            </a:r>
          </a:p>
        </p:txBody>
      </p:sp>
      <p:pic>
        <p:nvPicPr>
          <p:cNvPr id="5" name="Picture 4" descr="A close-up of a pile of rocks&#10;&#10;Description automatically generated">
            <a:extLst>
              <a:ext uri="{FF2B5EF4-FFF2-40B4-BE49-F238E27FC236}">
                <a16:creationId xmlns:a16="http://schemas.microsoft.com/office/drawing/2014/main" id="{501ADB84-8B5B-1441-E2D4-0C6DBA7B5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0" y="3913397"/>
            <a:ext cx="4709786" cy="2649254"/>
          </a:xfrm>
          <a:prstGeom prst="rect">
            <a:avLst/>
          </a:prstGeom>
        </p:spPr>
      </p:pic>
      <p:pic>
        <p:nvPicPr>
          <p:cNvPr id="9" name="Picture 8" descr="A close-up of a pile of small rocks&#10;&#10;Description automatically generated">
            <a:extLst>
              <a:ext uri="{FF2B5EF4-FFF2-40B4-BE49-F238E27FC236}">
                <a16:creationId xmlns:a16="http://schemas.microsoft.com/office/drawing/2014/main" id="{D991689D-CB48-F979-091F-6905D3EC3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810" y="3913397"/>
            <a:ext cx="4709785" cy="26492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A33827-606D-96EE-AF59-23FEE51DAA4F}"/>
              </a:ext>
            </a:extLst>
          </p:cNvPr>
          <p:cNvSpPr txBox="1"/>
          <p:nvPr/>
        </p:nvSpPr>
        <p:spPr>
          <a:xfrm>
            <a:off x="2023510" y="6193319"/>
            <a:ext cx="3600666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Angular grains – volcanic tephra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0203C-6ED7-97BA-7D78-C2970A717D73}"/>
              </a:ext>
            </a:extLst>
          </p:cNvPr>
          <p:cNvSpPr txBox="1"/>
          <p:nvPr/>
        </p:nvSpPr>
        <p:spPr>
          <a:xfrm>
            <a:off x="6989242" y="6192290"/>
            <a:ext cx="4288353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Coated grains – Coral Pink Sand Dunes</a:t>
            </a:r>
          </a:p>
        </p:txBody>
      </p:sp>
    </p:spTree>
    <p:extLst>
      <p:ext uri="{BB962C8B-B14F-4D97-AF65-F5344CB8AC3E}">
        <p14:creationId xmlns:p14="http://schemas.microsoft.com/office/powerpoint/2010/main" val="1994483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ED1DA-D994-5806-8081-C66AE4666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evaluate these mechanisms experimentally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E74B8-1C29-CBF8-A799-A24F06704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128718"/>
            <a:ext cx="10363200" cy="3382658"/>
          </a:xfrm>
        </p:spPr>
        <p:txBody>
          <a:bodyPr/>
          <a:lstStyle/>
          <a:p>
            <a:r>
              <a:rPr lang="en-US" dirty="0"/>
              <a:t>Simulating aeolian transport </a:t>
            </a:r>
          </a:p>
          <a:p>
            <a:r>
              <a:rPr lang="en-US" dirty="0"/>
              <a:t>Examine the relative contribution to dust </a:t>
            </a:r>
          </a:p>
          <a:p>
            <a:pPr lvl="1"/>
            <a:r>
              <a:rPr lang="en-US" dirty="0"/>
              <a:t>Release of iron-oxide coatings vs. removal of irregularities from angular grains.</a:t>
            </a:r>
          </a:p>
        </p:txBody>
      </p:sp>
    </p:spTree>
    <p:extLst>
      <p:ext uri="{BB962C8B-B14F-4D97-AF65-F5344CB8AC3E}">
        <p14:creationId xmlns:p14="http://schemas.microsoft.com/office/powerpoint/2010/main" val="3509655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7D23F-C918-97F3-0178-2B5C80193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simulate aeolian transport with the </a:t>
            </a:r>
            <a:br>
              <a:rPr lang="en-US" dirty="0"/>
            </a:br>
            <a:r>
              <a:rPr lang="en-US" dirty="0"/>
              <a:t>Mill for Aeolian Experiments (MAE)</a:t>
            </a:r>
          </a:p>
        </p:txBody>
      </p:sp>
      <p:pic>
        <p:nvPicPr>
          <p:cNvPr id="38" name="Picture 37" descr="A stack of blue and grey cubes&#10;&#10;Description automatically generated">
            <a:extLst>
              <a:ext uri="{FF2B5EF4-FFF2-40B4-BE49-F238E27FC236}">
                <a16:creationId xmlns:a16="http://schemas.microsoft.com/office/drawing/2014/main" id="{224C7F76-0DB8-E513-6F5D-77ABFBD68B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0" t="18050" r="8823" b="23682"/>
          <a:stretch/>
        </p:blipFill>
        <p:spPr>
          <a:xfrm>
            <a:off x="1259626" y="2885072"/>
            <a:ext cx="2658932" cy="1963439"/>
          </a:xfrm>
          <a:prstGeom prst="rect">
            <a:avLst/>
          </a:prstGeom>
        </p:spPr>
      </p:pic>
      <p:pic>
        <p:nvPicPr>
          <p:cNvPr id="39" name="Picture 38" descr="A close-up of a device&#10;&#10;Description automatically generated">
            <a:extLst>
              <a:ext uri="{FF2B5EF4-FFF2-40B4-BE49-F238E27FC236}">
                <a16:creationId xmlns:a16="http://schemas.microsoft.com/office/drawing/2014/main" id="{05BA3D35-4931-00B7-BACC-D2A90B6A61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22323" r="23127" b="22547"/>
          <a:stretch/>
        </p:blipFill>
        <p:spPr>
          <a:xfrm>
            <a:off x="4766534" y="2841829"/>
            <a:ext cx="2658932" cy="20522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14C272-8ACA-F03D-74D3-0616C940579F}"/>
              </a:ext>
            </a:extLst>
          </p:cNvPr>
          <p:cNvSpPr txBox="1"/>
          <p:nvPr/>
        </p:nvSpPr>
        <p:spPr>
          <a:xfrm>
            <a:off x="729732" y="5572508"/>
            <a:ext cx="10732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Sediment circulating within MAE chamber will undergo grain-to-grain and grain-to-mill collisions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0C2FA-F762-B68A-D576-DCDC1792A80A}"/>
              </a:ext>
            </a:extLst>
          </p:cNvPr>
          <p:cNvSpPr txBox="1"/>
          <p:nvPr/>
        </p:nvSpPr>
        <p:spPr>
          <a:xfrm>
            <a:off x="729732" y="6038166"/>
            <a:ext cx="11088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Transport velocities within the chamber are adjusted to match those on Mars</a:t>
            </a:r>
          </a:p>
        </p:txBody>
      </p:sp>
      <p:pic>
        <p:nvPicPr>
          <p:cNvPr id="9" name="Picture 8" descr="A machine with a glass panel&#10;&#10;Description automatically generated with medium confidence">
            <a:extLst>
              <a:ext uri="{FF2B5EF4-FFF2-40B4-BE49-F238E27FC236}">
                <a16:creationId xmlns:a16="http://schemas.microsoft.com/office/drawing/2014/main" id="{60A4857E-571C-0746-FE28-BFA14B3F79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75" t="23129" r="25933" b="38367"/>
          <a:stretch/>
        </p:blipFill>
        <p:spPr>
          <a:xfrm>
            <a:off x="8602825" y="2832841"/>
            <a:ext cx="2775798" cy="224443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DF79F0-40CE-D9E1-FD02-8B973BBC3CB4}"/>
              </a:ext>
            </a:extLst>
          </p:cNvPr>
          <p:cNvCxnSpPr>
            <a:cxnSpLocks/>
          </p:cNvCxnSpPr>
          <p:nvPr/>
        </p:nvCxnSpPr>
        <p:spPr>
          <a:xfrm flipV="1">
            <a:off x="1561047" y="3153747"/>
            <a:ext cx="0" cy="2801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168E68F-8217-5101-1196-4318BDA3150C}"/>
              </a:ext>
            </a:extLst>
          </p:cNvPr>
          <p:cNvSpPr txBox="1"/>
          <p:nvPr/>
        </p:nvSpPr>
        <p:spPr>
          <a:xfrm>
            <a:off x="1116478" y="2925097"/>
            <a:ext cx="94013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Air inlet</a:t>
            </a:r>
            <a:endParaRPr lang="en-US" sz="1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AD546E-6D7D-8DE2-8968-861D67037D7C}"/>
              </a:ext>
            </a:extLst>
          </p:cNvPr>
          <p:cNvCxnSpPr>
            <a:cxnSpLocks/>
          </p:cNvCxnSpPr>
          <p:nvPr/>
        </p:nvCxnSpPr>
        <p:spPr>
          <a:xfrm flipV="1">
            <a:off x="1455576" y="4267265"/>
            <a:ext cx="261935" cy="20209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81CDC5-1D82-C837-EA5A-61DD6B2D8254}"/>
              </a:ext>
            </a:extLst>
          </p:cNvPr>
          <p:cNvSpPr txBox="1"/>
          <p:nvPr/>
        </p:nvSpPr>
        <p:spPr>
          <a:xfrm>
            <a:off x="343197" y="4222450"/>
            <a:ext cx="144872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Front panel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glass treated with anti-static solution</a:t>
            </a:r>
            <a:endParaRPr lang="en-US" sz="1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5B682B-17D8-A3F7-7459-7BC57455A744}"/>
              </a:ext>
            </a:extLst>
          </p:cNvPr>
          <p:cNvSpPr txBox="1"/>
          <p:nvPr/>
        </p:nvSpPr>
        <p:spPr>
          <a:xfrm>
            <a:off x="4281014" y="3191198"/>
            <a:ext cx="683466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>
                <a:ln w="952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Air inlet</a:t>
            </a:r>
            <a:endParaRPr lang="en-US" sz="1400" i="1" dirty="0">
              <a:ln w="9525">
                <a:noFill/>
              </a:ln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202645-986F-A60D-3DCC-7A5BA17478EB}"/>
              </a:ext>
            </a:extLst>
          </p:cNvPr>
          <p:cNvSpPr txBox="1"/>
          <p:nvPr/>
        </p:nvSpPr>
        <p:spPr>
          <a:xfrm>
            <a:off x="3750334" y="4705905"/>
            <a:ext cx="346690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Silicone gaskets</a:t>
            </a:r>
            <a:endParaRPr lang="en-US" sz="1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09DEAB-297B-FB5F-7270-7888711B96AD}"/>
              </a:ext>
            </a:extLst>
          </p:cNvPr>
          <p:cNvCxnSpPr>
            <a:cxnSpLocks/>
          </p:cNvCxnSpPr>
          <p:nvPr/>
        </p:nvCxnSpPr>
        <p:spPr>
          <a:xfrm>
            <a:off x="3303037" y="4711959"/>
            <a:ext cx="505508" cy="8010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615AC8-4B6C-3738-9A5E-B4A0F97E11F2}"/>
              </a:ext>
            </a:extLst>
          </p:cNvPr>
          <p:cNvCxnSpPr>
            <a:cxnSpLocks/>
          </p:cNvCxnSpPr>
          <p:nvPr/>
        </p:nvCxnSpPr>
        <p:spPr>
          <a:xfrm flipH="1" flipV="1">
            <a:off x="3723028" y="4501778"/>
            <a:ext cx="85517" cy="290283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6A12678-7BFD-6926-2EDE-54789680AD49}"/>
              </a:ext>
            </a:extLst>
          </p:cNvPr>
          <p:cNvSpPr txBox="1"/>
          <p:nvPr/>
        </p:nvSpPr>
        <p:spPr>
          <a:xfrm>
            <a:off x="5736900" y="3998279"/>
            <a:ext cx="132607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ln w="952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Air exit</a:t>
            </a: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7E7F92D3-8450-4D38-2F82-AD783093AFE0}"/>
              </a:ext>
            </a:extLst>
          </p:cNvPr>
          <p:cNvSpPr/>
          <p:nvPr/>
        </p:nvSpPr>
        <p:spPr>
          <a:xfrm rot="14753521">
            <a:off x="6293692" y="3778380"/>
            <a:ext cx="156474" cy="391549"/>
          </a:xfrm>
          <a:prstGeom prst="arc">
            <a:avLst>
              <a:gd name="adj1" fmla="val 16235658"/>
              <a:gd name="adj2" fmla="val 2134446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5ECEB5-4428-F365-5D5D-46DC4A90413E}"/>
              </a:ext>
            </a:extLst>
          </p:cNvPr>
          <p:cNvSpPr txBox="1"/>
          <p:nvPr/>
        </p:nvSpPr>
        <p:spPr>
          <a:xfrm>
            <a:off x="5725877" y="4440596"/>
            <a:ext cx="1348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cm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44D1597-D1D2-1464-254C-55081643DB3E}"/>
              </a:ext>
            </a:extLst>
          </p:cNvPr>
          <p:cNvCxnSpPr>
            <a:cxnSpLocks/>
          </p:cNvCxnSpPr>
          <p:nvPr/>
        </p:nvCxnSpPr>
        <p:spPr>
          <a:xfrm>
            <a:off x="5881000" y="4491642"/>
            <a:ext cx="10378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537EFA9-6BEB-8191-81B5-7BE7785C783D}"/>
              </a:ext>
            </a:extLst>
          </p:cNvPr>
          <p:cNvCxnSpPr>
            <a:cxnSpLocks/>
          </p:cNvCxnSpPr>
          <p:nvPr/>
        </p:nvCxnSpPr>
        <p:spPr>
          <a:xfrm flipV="1">
            <a:off x="6918870" y="4413220"/>
            <a:ext cx="0" cy="1755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9C678A-112B-4696-6CA3-7A4541A570B0}"/>
              </a:ext>
            </a:extLst>
          </p:cNvPr>
          <p:cNvCxnSpPr>
            <a:cxnSpLocks/>
          </p:cNvCxnSpPr>
          <p:nvPr/>
        </p:nvCxnSpPr>
        <p:spPr>
          <a:xfrm flipV="1">
            <a:off x="5881000" y="4408115"/>
            <a:ext cx="0" cy="18060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54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E0D42-C51E-CA56-F5F4-DF39D6619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We’re using two Mars-analog sediments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9A0B95F-D21A-E461-B3AC-BD4F4471FB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656701"/>
              </p:ext>
            </p:extLst>
          </p:nvPr>
        </p:nvGraphicFramePr>
        <p:xfrm>
          <a:off x="914400" y="3429000"/>
          <a:ext cx="1036319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0677">
                  <a:extLst>
                    <a:ext uri="{9D8B030D-6E8A-4147-A177-3AD203B41FA5}">
                      <a16:colId xmlns:a16="http://schemas.microsoft.com/office/drawing/2014/main" val="2509467028"/>
                    </a:ext>
                  </a:extLst>
                </a:gridCol>
                <a:gridCol w="2470677">
                  <a:extLst>
                    <a:ext uri="{9D8B030D-6E8A-4147-A177-3AD203B41FA5}">
                      <a16:colId xmlns:a16="http://schemas.microsoft.com/office/drawing/2014/main" val="3004167302"/>
                    </a:ext>
                  </a:extLst>
                </a:gridCol>
                <a:gridCol w="2470677">
                  <a:extLst>
                    <a:ext uri="{9D8B030D-6E8A-4147-A177-3AD203B41FA5}">
                      <a16:colId xmlns:a16="http://schemas.microsoft.com/office/drawing/2014/main" val="2985653819"/>
                    </a:ext>
                  </a:extLst>
                </a:gridCol>
                <a:gridCol w="2951168">
                  <a:extLst>
                    <a:ext uri="{9D8B030D-6E8A-4147-A177-3AD203B41FA5}">
                      <a16:colId xmlns:a16="http://schemas.microsoft.com/office/drawing/2014/main" val="1987331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Mars Analog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Purpose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015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Pisgah Crater Tephra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Basaltic Sand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Unprocessed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Removal of irregularities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031151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dirty="0"/>
                        <a:t>Coral Pink Sand Dunes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r>
                        <a:rPr lang="en-US" dirty="0"/>
                        <a:t>Iron oxide coatings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Unprocessed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Release of coating material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32348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Washed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coatings, control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22229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Crushed, unwashed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Roundness and coatings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983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Crushed, washed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Roundness, no coatings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00990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FC809B7-6D47-5413-A729-C343E41B33B7}"/>
              </a:ext>
            </a:extLst>
          </p:cNvPr>
          <p:cNvSpPr txBox="1"/>
          <p:nvPr/>
        </p:nvSpPr>
        <p:spPr>
          <a:xfrm>
            <a:off x="914398" y="3059668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Sediment Matrix</a:t>
            </a:r>
          </a:p>
        </p:txBody>
      </p:sp>
    </p:spTree>
    <p:extLst>
      <p:ext uri="{BB962C8B-B14F-4D97-AF65-F5344CB8AC3E}">
        <p14:creationId xmlns:p14="http://schemas.microsoft.com/office/powerpoint/2010/main" val="1390433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4DCAF-D7C6-BAC6-330C-B7CF12484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Coral Pink Sand Dune sediment requires additional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9CE02-80E7-B332-A904-D2E3144D7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559171"/>
            <a:ext cx="10363200" cy="3382658"/>
          </a:xfrm>
        </p:spPr>
        <p:txBody>
          <a:bodyPr/>
          <a:lstStyle/>
          <a:p>
            <a:r>
              <a:rPr lang="en-US" dirty="0"/>
              <a:t>Comparison for contribution of coatings: Washed vs. Unwashed</a:t>
            </a:r>
          </a:p>
          <a:p>
            <a:pPr lvl="1"/>
            <a:r>
              <a:rPr lang="en-US" dirty="0"/>
              <a:t>Washed sediment is boiled in 10% HCl for 10 minutes to remove coatings</a:t>
            </a:r>
          </a:p>
          <a:p>
            <a:pPr lvl="1"/>
            <a:r>
              <a:rPr lang="en-US" dirty="0"/>
              <a:t>Sediment is weighed before and after washing to determine mass loss of and % coating on grains</a:t>
            </a:r>
          </a:p>
          <a:p>
            <a:pPr lvl="1"/>
            <a:r>
              <a:rPr lang="en-US" dirty="0"/>
              <a:t>Visible/Near-Infrared Spectroscopy taken before and after washing to determine comparative change in iron oxide content</a:t>
            </a:r>
          </a:p>
          <a:p>
            <a:pPr lvl="2"/>
            <a:r>
              <a:rPr lang="en-US" dirty="0"/>
              <a:t>Washed grains should show no absorption signatures in iron oxide bands</a:t>
            </a:r>
          </a:p>
          <a:p>
            <a:r>
              <a:rPr lang="en-US" dirty="0"/>
              <a:t>Comparison to Pisgah Crater Tephra</a:t>
            </a:r>
          </a:p>
          <a:p>
            <a:pPr lvl="1"/>
            <a:r>
              <a:rPr lang="en-US" dirty="0"/>
              <a:t>A subsample of washed and unwashed sediment will be crushed to increase angularity</a:t>
            </a:r>
          </a:p>
        </p:txBody>
      </p:sp>
    </p:spTree>
    <p:extLst>
      <p:ext uri="{BB962C8B-B14F-4D97-AF65-F5344CB8AC3E}">
        <p14:creationId xmlns:p14="http://schemas.microsoft.com/office/powerpoint/2010/main" val="1038345141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AnalogousFromLightSeedRightStep">
      <a:dk1>
        <a:srgbClr val="000000"/>
      </a:dk1>
      <a:lt1>
        <a:srgbClr val="FFFFFF"/>
      </a:lt1>
      <a:dk2>
        <a:srgbClr val="243241"/>
      </a:dk2>
      <a:lt2>
        <a:srgbClr val="E8E2E6"/>
      </a:lt2>
      <a:accent1>
        <a:srgbClr val="6BAF84"/>
      </a:accent1>
      <a:accent2>
        <a:srgbClr val="5FB09F"/>
      </a:accent2>
      <a:accent3>
        <a:srgbClr val="5FADC1"/>
      </a:accent3>
      <a:accent4>
        <a:srgbClr val="6E91CB"/>
      </a:accent4>
      <a:accent5>
        <a:srgbClr val="8B88D4"/>
      </a:accent5>
      <a:accent6>
        <a:srgbClr val="986ECB"/>
      </a:accent6>
      <a:hlink>
        <a:srgbClr val="AE6995"/>
      </a:hlink>
      <a:folHlink>
        <a:srgbClr val="7F7F7F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716</Words>
  <Application>Microsoft Office PowerPoint</Application>
  <PresentationFormat>Widescreen</PresentationFormat>
  <Paragraphs>105</Paragraphs>
  <Slides>12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Arial</vt:lpstr>
      <vt:lpstr>Calibri</vt:lpstr>
      <vt:lpstr>Grandview Display</vt:lpstr>
      <vt:lpstr>DashVTI</vt:lpstr>
      <vt:lpstr>Mars Dust: Where does it come from?</vt:lpstr>
      <vt:lpstr>Dust is pervasive on Mars…</vt:lpstr>
      <vt:lpstr>… But its origin is unknown</vt:lpstr>
      <vt:lpstr>This modification occurs during aeolian transport</vt:lpstr>
      <vt:lpstr>Dust may be produced during transport by two mechanisms</vt:lpstr>
      <vt:lpstr>We evaluate these mechanisms experimentally</vt:lpstr>
      <vt:lpstr>We simulate aeolian transport with the  Mill for Aeolian Experiments (MAE)</vt:lpstr>
      <vt:lpstr>We’re using two Mars-analog sediments</vt:lpstr>
      <vt:lpstr>The Coral Pink Sand Dune sediment requires additional preparation</vt:lpstr>
      <vt:lpstr>Use of the MAE is iterative </vt:lpstr>
      <vt:lpstr>Dust production is confirmed via mass loss for Pisgah Crater Tephra</vt:lpstr>
      <vt:lpstr>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Dust Produced by Experimental Aeolian Transport of Mars-Analog Sands</dc:title>
  <dc:creator>Rachel Lynn Fry</dc:creator>
  <cp:lastModifiedBy>Michelle A. Coe</cp:lastModifiedBy>
  <cp:revision>32</cp:revision>
  <dcterms:created xsi:type="dcterms:W3CDTF">2024-04-05T13:45:50Z</dcterms:created>
  <dcterms:modified xsi:type="dcterms:W3CDTF">2024-04-09T22:21:44Z</dcterms:modified>
</cp:coreProperties>
</file>